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8" r:id="rId3"/>
    <p:sldId id="281" r:id="rId4"/>
    <p:sldId id="283" r:id="rId5"/>
    <p:sldId id="282" r:id="rId6"/>
    <p:sldId id="286" r:id="rId7"/>
    <p:sldId id="288" r:id="rId8"/>
    <p:sldId id="289" r:id="rId9"/>
    <p:sldId id="287" r:id="rId10"/>
    <p:sldId id="291" r:id="rId11"/>
    <p:sldId id="292" r:id="rId12"/>
    <p:sldId id="293" r:id="rId13"/>
    <p:sldId id="294" r:id="rId14"/>
    <p:sldId id="297" r:id="rId15"/>
    <p:sldId id="295" r:id="rId16"/>
    <p:sldId id="29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EB93E-BB47-4DF0-84C9-E884F1EC3CF2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62410-FBC8-4623-A251-A866BAA3B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57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7FAD-822D-4352-BF56-A97B7FEA918A}" type="datetime1">
              <a:rPr lang="ru-RU" smtClean="0"/>
              <a:t>09.06.2017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A1E2-8773-4D8C-BC2C-27C2C7349B90}" type="datetime1">
              <a:rPr lang="ru-RU" smtClean="0"/>
              <a:t>09.06.2017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49E0-2E9A-4D51-8DAE-10FF58EF2D60}" type="datetime1">
              <a:rPr lang="ru-RU" smtClean="0"/>
              <a:t>09.06.2017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C391-E5AA-4312-BF33-B1A1189D29D4}" type="datetime1">
              <a:rPr lang="ru-RU" smtClean="0"/>
              <a:t>09.06.2017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653E-7645-485D-8E92-F053CA20019C}" type="datetime1">
              <a:rPr lang="ru-RU" smtClean="0"/>
              <a:t>09.06.2017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6CAF-F3E3-4E70-864B-DFA077ACB4F1}" type="datetime1">
              <a:rPr lang="ru-RU" smtClean="0"/>
              <a:t>09.06.2017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0F1A-9DC1-4FAB-AD2C-EEAA6536C8BB}" type="datetime1">
              <a:rPr lang="ru-RU" smtClean="0"/>
              <a:t>09.06.2017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AD15-848E-413B-95FB-FB422BD794E1}" type="datetime1">
              <a:rPr lang="ru-RU" smtClean="0"/>
              <a:t>09.06.2017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25CF-CA4D-4993-96BB-00E49FBD3D81}" type="datetime1">
              <a:rPr lang="ru-RU" smtClean="0"/>
              <a:t>09.06.2017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00EA-7451-4FDE-A532-434F508DAAB3}" type="datetime1">
              <a:rPr lang="ru-RU" smtClean="0"/>
              <a:t>09.06.2017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1674-47AC-490D-A104-22FAAB428478}" type="datetime1">
              <a:rPr lang="ru-RU" smtClean="0"/>
              <a:t>09.06.2017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B8CA1F-254D-4C2A-81EA-3AB97433F10A}" type="datetime1">
              <a:rPr lang="ru-RU" smtClean="0"/>
              <a:t>09.06.2017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280920" cy="296616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ГБПОУ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Свердловский областной медицинский колледж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СЕСТРИНСКАЯ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ГИПОТИРЕОЗЕ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дипломная работа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262464" cy="258809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Исполнитель:</a:t>
            </a:r>
          </a:p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Перемитина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Ксения Андреевна,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студентка специальности 34.02.01 Сестринское дело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492 МС,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Костылева Елена Олеговна,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 ГБПОУ СОМК</a:t>
            </a: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fld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4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ru-RU" sz="3200" b="1" kern="0" dirty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  <a:t>СЕСТРИНСКАЯ ПОМОЩЬ ПАЦИЕНТУ Н., 33 Г. </a:t>
            </a:r>
            <a:r>
              <a:rPr lang="ru-RU" sz="3200" b="1" kern="0" dirty="0" smtClean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  <a:t/>
            </a:r>
            <a:br>
              <a:rPr lang="ru-RU" sz="3200" b="1" kern="0" dirty="0" smtClean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</a:br>
            <a:r>
              <a:rPr lang="ru-RU" sz="3200" b="1" kern="0" dirty="0" smtClean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  <a:t>В </a:t>
            </a:r>
            <a:r>
              <a:rPr lang="ru-RU" sz="3200" b="1" kern="0" dirty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  <a:t>СТАЦИОНАРНЫХ УСЛОВИЯХ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71723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Проблемы пациента: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невозможность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самостоятельно осуществлять мероприятия личной гигиены из-за резкой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слабости;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невозможность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самостоятельного перемещения из-за резкой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слабости;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невозможность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нормально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дышать;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питания и питья из-за резкой слабости;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физиологических отправления (запоры);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нарушение терморегуляции;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неадекватное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отношение к заболеванию из-за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дефицита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знаний о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заболевании.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Потенциальная проблема: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Риск развития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гипотиреоидной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комы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вследствие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нерегулярного лечения.</a:t>
            </a:r>
          </a:p>
          <a:p>
            <a:pPr>
              <a:lnSpc>
                <a:spcPct val="150000"/>
              </a:lnSpc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fld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3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ru-RU" sz="3200" b="1" kern="0" dirty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  <a:t>СЕСТРИНСКАЯ ПОМОЩЬ ПАЦИЕНТУ Н., 33 Г. </a:t>
            </a:r>
            <a:r>
              <a:rPr lang="ru-RU" sz="3200" b="1" kern="0" dirty="0" smtClean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  <a:t/>
            </a:r>
            <a:br>
              <a:rPr lang="ru-RU" sz="3200" b="1" kern="0" dirty="0" smtClean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</a:br>
            <a:r>
              <a:rPr lang="ru-RU" sz="3200" b="1" kern="0" dirty="0" smtClean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  <a:t>В </a:t>
            </a:r>
            <a:r>
              <a:rPr lang="ru-RU" sz="3200" b="1" kern="0" dirty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  <a:t>СТАЦИОНАРНЫХ УСЛОВИЯХ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сестринского ухода</a:t>
            </a:r>
          </a:p>
          <a:p>
            <a:pPr marL="0" indent="0">
              <a:lnSpc>
                <a:spcPct val="150000"/>
              </a:lnSpc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fld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453246"/>
              </p:ext>
            </p:extLst>
          </p:nvPr>
        </p:nvGraphicFramePr>
        <p:xfrm>
          <a:off x="179512" y="2196644"/>
          <a:ext cx="8712968" cy="4248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6343"/>
                <a:gridCol w="5816625"/>
              </a:tblGrid>
              <a:tr h="43678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Проблемы пациента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17571" marR="17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17571" marR="17571" marT="0" marB="0"/>
                </a:tc>
              </a:tr>
              <a:tr h="17325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невозможность самостоятельно осуществлять мероприятия личной </a:t>
                      </a:r>
                      <a:r>
                        <a:rPr lang="ru-RU" sz="1800" b="1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гигиены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17571" marR="17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Помочь в осуществлении личной гигиены: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умывание;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чистка зубов;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подмывание;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обработка рук до и после приема пищи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17571" marR="17571" marT="0" marB="0"/>
                </a:tc>
              </a:tr>
              <a:tr h="103955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невозможность самостоятельного </a:t>
                      </a:r>
                      <a:r>
                        <a:rPr lang="ru-RU" sz="1800" b="1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перемещения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17571" marR="17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Обеспечить физиологические отправления в постели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17571" marR="17571" marT="0" marB="0"/>
                </a:tc>
              </a:tr>
              <a:tr h="103955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невозможность нормально дышать 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17571" marR="1757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Обеспечить </a:t>
                      </a:r>
                      <a:r>
                        <a:rPr lang="ru-RU" sz="1800" b="1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возвышенное </a:t>
                      </a: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положение в постели.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Обеспечить проветривание палаты (4 раза в день)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оксигенотерапии по назначению врача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17571" marR="1757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44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ru-RU" sz="3200" b="1" kern="0" dirty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  <a:t>СЕСТРИНСКАЯ ПОМОЩЬ ПАЦИЕНТУ Н., 33 Г. </a:t>
            </a:r>
            <a:r>
              <a:rPr lang="ru-RU" sz="3200" b="1" kern="0" dirty="0" smtClean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  <a:t/>
            </a:r>
            <a:br>
              <a:rPr lang="ru-RU" sz="3200" b="1" kern="0" dirty="0" smtClean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</a:br>
            <a:r>
              <a:rPr lang="ru-RU" sz="3200" b="1" kern="0" dirty="0" smtClean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  <a:t>В </a:t>
            </a:r>
            <a:r>
              <a:rPr lang="ru-RU" sz="3200" b="1" kern="0" dirty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  <a:t>СТАЦИОНАРНЫХ УСЛОВИЯХ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сестринского ухода</a:t>
            </a:r>
          </a:p>
          <a:p>
            <a:pPr marL="0" indent="0">
              <a:lnSpc>
                <a:spcPct val="150000"/>
              </a:lnSpc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fld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231871"/>
              </p:ext>
            </p:extLst>
          </p:nvPr>
        </p:nvGraphicFramePr>
        <p:xfrm>
          <a:off x="179512" y="2340811"/>
          <a:ext cx="8784976" cy="4062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0279"/>
                <a:gridCol w="5864697"/>
              </a:tblGrid>
              <a:tr h="41011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Проблемы пациента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17571" marR="17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17571" marR="17571" marT="0" marB="0"/>
                </a:tc>
              </a:tr>
              <a:tr h="67963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нарушение питания и питья из- за резкой </a:t>
                      </a:r>
                      <a:r>
                        <a:rPr lang="ru-RU" sz="1800" b="1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слабости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17571" marR="17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Помочь пациенту в приеме пищи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17571" marR="17571" marT="0" marB="0"/>
                </a:tc>
              </a:tr>
              <a:tr h="7492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нарушение физиологических отправления (запоры</a:t>
                      </a:r>
                      <a:r>
                        <a:rPr lang="ru-RU" sz="1800" b="1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17571" marR="17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Обеспечить прием слабительных по назначению врача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17571" marR="17571" marT="0" marB="0"/>
                </a:tc>
              </a:tr>
              <a:tr h="4767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нарушение </a:t>
                      </a:r>
                      <a:r>
                        <a:rPr lang="ru-RU" sz="1800" b="1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терморегуляции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17571" marR="17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Тепло укрыть пациента, грелки к ногам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17571" marR="17571" marT="0" marB="0"/>
                </a:tc>
              </a:tr>
              <a:tr h="145818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 функционального состояния пациента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17571" marR="1757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Измерение температуры в 6.00 и 18.00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частоты и качества пульса (утро, вечер)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Измерение АД (утро, вечер)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суточного диуреза (утро)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17571" marR="1757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2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ru-RU" sz="3200" b="1" kern="0" dirty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  <a:t>СЕСТРИНСКАЯ ПОМОЩЬ ПАЦИЕНТУ Н., 33 Г. </a:t>
            </a:r>
            <a:r>
              <a:rPr lang="ru-RU" sz="3200" b="1" kern="0" dirty="0" smtClean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  <a:t/>
            </a:r>
            <a:br>
              <a:rPr lang="ru-RU" sz="3200" b="1" kern="0" dirty="0" smtClean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</a:br>
            <a:r>
              <a:rPr lang="ru-RU" sz="3200" b="1" kern="0" dirty="0" smtClean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  <a:t>В </a:t>
            </a:r>
            <a:r>
              <a:rPr lang="ru-RU" sz="3200" b="1" kern="0" dirty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  <a:t>СТАЦИОНАРНЫХ УСЛОВИЯХ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сестринского ухода</a:t>
            </a:r>
          </a:p>
          <a:p>
            <a:pPr marL="0" indent="0">
              <a:lnSpc>
                <a:spcPct val="150000"/>
              </a:lnSpc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fld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162332"/>
              </p:ext>
            </p:extLst>
          </p:nvPr>
        </p:nvGraphicFramePr>
        <p:xfrm>
          <a:off x="251520" y="2204864"/>
          <a:ext cx="8568952" cy="4674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8470"/>
                <a:gridCol w="5720482"/>
              </a:tblGrid>
              <a:tr h="2533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Проблемы пациента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17571" marR="17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800" b="1" kern="15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17571" marR="17571" marT="0" marB="0"/>
                </a:tc>
              </a:tr>
              <a:tr h="7548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неадекватное отношение к заболеванию из-за </a:t>
                      </a:r>
                      <a:r>
                        <a:rPr lang="ru-RU" sz="1800" b="1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дефицита </a:t>
                      </a: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знаний о </a:t>
                      </a:r>
                      <a:r>
                        <a:rPr lang="ru-RU" sz="1800" b="1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заболевании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17571" marR="17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Провести индивидуальное консультирование о заболевании после улучшении </a:t>
                      </a:r>
                      <a:r>
                        <a:rPr lang="ru-RU" sz="1800" b="1" kern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состояния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17571" marR="17571" marT="0" marB="0"/>
                </a:tc>
              </a:tr>
              <a:tr h="10132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 функционального состояния пациента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17571" marR="1757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Измерение температуры в 6.00 и 18.00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частоты и качества пульса (утро, вечер)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Измерение АД (утро, вечер)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суточного диуреза (утро)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17571" marR="17571" marT="0" marB="0"/>
                </a:tc>
              </a:tr>
              <a:tr h="193144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врачебных назначений</a:t>
                      </a:r>
                      <a:endParaRPr lang="ru-RU" sz="1800" b="1" kern="15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17571" marR="1757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kern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Левотироксин</a:t>
                      </a: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25 мкг внутрь через каждые 6 ч (суточная доза 100 мкг), 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Гидрокортизон внутривенно, капельно по 50 мг 4 раза в сутки.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Глюкоза (100 мг), 5 мл 5% раствора аскорбиновой кислоты, 200 мкг витамина В12 1 мл 5% раствора витамина В6.</a:t>
                      </a:r>
                      <a:endParaRPr lang="ru-RU" sz="18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17571" marR="1757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ru-RU" sz="3200" b="1" kern="0" dirty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  <a:t>СЕСТРИНСКАЯ ПОМОЩЬ ПАЦИЕНТУ Н., 33 Г. </a:t>
            </a:r>
            <a:r>
              <a:rPr lang="ru-RU" sz="3200" b="1" kern="0" dirty="0" smtClean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  <a:t/>
            </a:r>
            <a:br>
              <a:rPr lang="ru-RU" sz="3200" b="1" kern="0" dirty="0" smtClean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</a:br>
            <a:r>
              <a:rPr lang="ru-RU" sz="3200" b="1" kern="0" dirty="0" smtClean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  <a:t>В </a:t>
            </a:r>
            <a:r>
              <a:rPr lang="ru-RU" sz="3200" b="1" kern="0" dirty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  <a:t>СТАЦИОНАРНЫХ УСЛОВИЯХ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73352"/>
            <a:ext cx="4495800" cy="4718304"/>
          </a:xfrm>
        </p:spPr>
        <p:txBody>
          <a:bodyPr>
            <a:norm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kern="0" dirty="0">
                <a:latin typeface="Times New Roman"/>
                <a:ea typeface="Andale Sans UI"/>
                <a:cs typeface="Tahoma"/>
              </a:rPr>
              <a:t>Ч</a:t>
            </a:r>
            <a:r>
              <a:rPr lang="ru-RU" sz="2000" b="1" kern="0" dirty="0" smtClean="0">
                <a:latin typeface="Times New Roman"/>
                <a:ea typeface="Andale Sans UI"/>
                <a:cs typeface="Tahoma"/>
              </a:rPr>
              <a:t>ерез </a:t>
            </a:r>
            <a:r>
              <a:rPr lang="ru-RU" sz="2000" b="1" kern="0" dirty="0">
                <a:latin typeface="Times New Roman"/>
                <a:ea typeface="Andale Sans UI"/>
                <a:cs typeface="Tahoma"/>
              </a:rPr>
              <a:t>сутки после </a:t>
            </a:r>
            <a:r>
              <a:rPr lang="ru-RU" sz="2000" b="1" kern="0" dirty="0" smtClean="0">
                <a:latin typeface="Times New Roman"/>
                <a:ea typeface="Andale Sans UI"/>
                <a:cs typeface="Tahoma"/>
              </a:rPr>
              <a:t>лечения </a:t>
            </a:r>
            <a:r>
              <a:rPr lang="ru-RU" sz="2000" b="1" kern="0" dirty="0">
                <a:latin typeface="Times New Roman"/>
                <a:ea typeface="Andale Sans UI"/>
                <a:cs typeface="Tahoma"/>
              </a:rPr>
              <a:t>состояние </a:t>
            </a:r>
            <a:r>
              <a:rPr lang="ru-RU" sz="2000" b="1" kern="0" dirty="0" smtClean="0">
                <a:latin typeface="Times New Roman"/>
                <a:ea typeface="Andale Sans UI"/>
                <a:cs typeface="Tahoma"/>
              </a:rPr>
              <a:t>улучшилось</a:t>
            </a:r>
            <a:r>
              <a:rPr lang="ru-RU" sz="2000" b="1" kern="0" dirty="0">
                <a:latin typeface="Times New Roman"/>
                <a:ea typeface="Andale Sans UI"/>
                <a:cs typeface="Tahoma"/>
              </a:rPr>
              <a:t>: уменьшилась общая слабость, частота пульса возросла до 62 в минуту, </a:t>
            </a:r>
            <a:endParaRPr lang="ru-RU" sz="2000" b="1" kern="0" dirty="0" smtClean="0">
              <a:latin typeface="Times New Roman"/>
              <a:ea typeface="Andale Sans UI"/>
              <a:cs typeface="Tahom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kern="0" dirty="0" smtClean="0">
                <a:latin typeface="Times New Roman"/>
                <a:ea typeface="Andale Sans UI"/>
                <a:cs typeface="Tahoma"/>
              </a:rPr>
              <a:t>АД повысилось </a:t>
            </a:r>
            <a:r>
              <a:rPr lang="ru-RU" sz="2000" b="1" kern="0" dirty="0">
                <a:latin typeface="Times New Roman"/>
                <a:ea typeface="Andale Sans UI"/>
                <a:cs typeface="Tahoma"/>
              </a:rPr>
              <a:t>до 105/65 мм рт. ст. </a:t>
            </a:r>
            <a:r>
              <a:rPr lang="ru-RU" sz="2000" b="1" kern="0" dirty="0" smtClean="0">
                <a:latin typeface="Times New Roman"/>
                <a:ea typeface="Andale Sans UI"/>
                <a:cs typeface="Tahoma"/>
              </a:rPr>
              <a:t>На 7-й </a:t>
            </a:r>
            <a:r>
              <a:rPr lang="ru-RU" sz="2000" b="1" kern="0" dirty="0">
                <a:latin typeface="Times New Roman"/>
                <a:ea typeface="Andale Sans UI"/>
                <a:cs typeface="Tahoma"/>
              </a:rPr>
              <a:t>день выписан для амбулаторного лечения.</a:t>
            </a:r>
            <a:endParaRPr lang="ru-RU" sz="2000" b="1" kern="150" dirty="0">
              <a:latin typeface="Times New Roman"/>
              <a:ea typeface="Andale Sans UI"/>
              <a:cs typeface="Tahoma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</a:t>
            </a:fld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86050"/>
            <a:ext cx="4495800" cy="299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7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r>
              <a:rPr lang="ru-RU" sz="3200" b="1" kern="0" dirty="0" smtClean="0">
                <a:solidFill>
                  <a:srgbClr val="C00000"/>
                </a:solidFill>
                <a:latin typeface="Times New Roman"/>
                <a:cs typeface="Tahoma"/>
              </a:rPr>
              <a:t>ВЫВОДЫ</a:t>
            </a:r>
            <a:r>
              <a:rPr lang="ru-RU" b="1" kern="0" dirty="0" smtClean="0">
                <a:solidFill>
                  <a:srgbClr val="C00000"/>
                </a:solidFill>
                <a:latin typeface="Times New Roman"/>
                <a:cs typeface="Tahoma"/>
              </a:rPr>
              <a:t>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040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Сестринская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помощь должна быть оказана не только пациентам 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гипотиреозом,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 и населению с целью своевременной диагностики заболевания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отношении пациентов, имеющих диагноз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«гипотиреоз»,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сестринская помощь заключается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повышении приверженности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лечению.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целью повышения приверженности лечению и профилактики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гипотиреоидной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комы проведено информирование пациентов о заболевании, правилах приема препаратов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левотироксина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необходимости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наблюдения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же разработана памятка для пациентов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«Гипотиреоз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не приговор».</a:t>
            </a:r>
          </a:p>
          <a:p>
            <a:pPr marL="0" indent="0">
              <a:lnSpc>
                <a:spcPct val="150000"/>
              </a:lnSpc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fld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2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280920" cy="296616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ГБПОУ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Свердловский областной медицинский колледж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СЕСТРИНСКАЯ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ГИПОТИРЕОЗЕ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дипломная работа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262464" cy="258809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Исполнитель:</a:t>
            </a:r>
          </a:p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Перемитина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Ксения Андреевна,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студентка специальности 34.02.01 Сестринское дело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492 МС,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Костылева Елена Олеговна,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 ГБПОУ СОМК</a:t>
            </a: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fld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9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73352"/>
            <a:ext cx="4316288" cy="471830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Гипотиреоз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- клинический синдром, обусловленный стойким дефицитом в организме гормонов щитовидной железы.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Распространённость 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[2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в общей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популяции - 0,2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2%.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лиц женского пола старших возрастных групп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- 12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%. 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лиц старше 70 лет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- 14 %.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800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fld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72" y="2204864"/>
            <a:ext cx="3829880" cy="319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30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316288" cy="60486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Проблемы: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93A299"/>
              </a:buClr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Несвоевременная диагностика (</a:t>
            </a:r>
            <a:r>
              <a:rPr lang="ru-RU" sz="2000" b="1" dirty="0" smtClean="0">
                <a:solidFill>
                  <a:srgbClr val="292934"/>
                </a:solidFill>
                <a:latin typeface="Times New Roman"/>
                <a:cs typeface="Tahoma"/>
              </a:rPr>
              <a:t>г</a:t>
            </a:r>
            <a:r>
              <a:rPr lang="ru-RU" sz="2000" b="1" dirty="0" smtClean="0">
                <a:solidFill>
                  <a:srgbClr val="292934"/>
                </a:solidFill>
                <a:latin typeface="Times New Roman"/>
                <a:ea typeface="Andale Sans UI"/>
                <a:cs typeface="Tahoma"/>
              </a:rPr>
              <a:t>ипотиреоз </a:t>
            </a:r>
            <a:r>
              <a:rPr lang="ru-RU" sz="2000" b="1" dirty="0">
                <a:solidFill>
                  <a:srgbClr val="292934"/>
                </a:solidFill>
                <a:latin typeface="Times New Roman"/>
                <a:ea typeface="Andale Sans UI"/>
                <a:cs typeface="Tahoma"/>
              </a:rPr>
              <a:t>может проявиться нарушением </a:t>
            </a:r>
            <a:r>
              <a:rPr lang="ru-RU" sz="2000" b="1" dirty="0" smtClean="0">
                <a:solidFill>
                  <a:srgbClr val="292934"/>
                </a:solidFill>
                <a:latin typeface="Times New Roman"/>
                <a:ea typeface="Andale Sans UI"/>
                <a:cs typeface="Tahoma"/>
              </a:rPr>
              <a:t>работы </a:t>
            </a:r>
            <a:r>
              <a:rPr lang="ru-RU" sz="2000" b="1" dirty="0">
                <a:solidFill>
                  <a:srgbClr val="292934"/>
                </a:solidFill>
                <a:latin typeface="Times New Roman"/>
                <a:ea typeface="Andale Sans UI"/>
                <a:cs typeface="Tahoma"/>
              </a:rPr>
              <a:t>любого органа и </a:t>
            </a:r>
            <a:r>
              <a:rPr lang="ru-RU" sz="2000" b="1" dirty="0" smtClean="0">
                <a:solidFill>
                  <a:srgbClr val="292934"/>
                </a:solidFill>
                <a:latin typeface="Times New Roman"/>
                <a:ea typeface="Andale Sans UI"/>
                <a:cs typeface="Tahoma"/>
              </a:rPr>
              <a:t>системы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Недостаточная приверженность лечению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решении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этих проблем значительная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отведена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медицинским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сёстрам.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fld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41430"/>
            <a:ext cx="4783152" cy="329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12296"/>
          </a:xfrm>
        </p:spPr>
        <p:txBody>
          <a:bodyPr>
            <a:normAutofit/>
          </a:bodyPr>
          <a:lstStyle/>
          <a:p>
            <a:pPr marR="19050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kern="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Объект </a:t>
            </a:r>
            <a:r>
              <a:rPr lang="ru-RU" sz="2000" b="1" kern="0" dirty="0">
                <a:solidFill>
                  <a:srgbClr val="C00000"/>
                </a:solidFill>
                <a:latin typeface="Times New Roman"/>
                <a:ea typeface="Times New Roman"/>
              </a:rPr>
              <a:t>исследования: </a:t>
            </a:r>
            <a:r>
              <a:rPr lang="ru-RU" sz="2000" b="1" kern="0" dirty="0">
                <a:latin typeface="Times New Roman"/>
                <a:ea typeface="Times New Roman"/>
              </a:rPr>
              <a:t>сестринская помощь пациенту с гипотиреозом</a:t>
            </a:r>
            <a:endParaRPr lang="ru-RU" sz="2000" b="1" kern="150" dirty="0">
              <a:latin typeface="Times New Roman"/>
              <a:ea typeface="Times New Roman"/>
            </a:endParaRPr>
          </a:p>
          <a:p>
            <a:pPr marR="19050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kern="0" dirty="0">
                <a:solidFill>
                  <a:srgbClr val="C00000"/>
                </a:solidFill>
                <a:latin typeface="Times New Roman"/>
                <a:ea typeface="Times New Roman"/>
              </a:rPr>
              <a:t>Цель: </a:t>
            </a:r>
            <a:r>
              <a:rPr lang="ru-RU" sz="2000" b="1" kern="0" dirty="0">
                <a:latin typeface="Times New Roman"/>
                <a:ea typeface="Times New Roman"/>
              </a:rPr>
              <a:t>определить технологии работы медицинской сестры с пациентами с гипотиреозом</a:t>
            </a:r>
            <a:endParaRPr lang="ru-RU" sz="2000" b="1" kern="150" dirty="0">
              <a:latin typeface="Times New Roman"/>
              <a:ea typeface="Times New Roman"/>
            </a:endParaRPr>
          </a:p>
          <a:p>
            <a:pPr marR="19050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kern="0" dirty="0">
                <a:solidFill>
                  <a:srgbClr val="C00000"/>
                </a:solidFill>
                <a:latin typeface="Times New Roman"/>
                <a:ea typeface="Times New Roman"/>
              </a:rPr>
              <a:t>Задачи: </a:t>
            </a:r>
            <a:endParaRPr lang="ru-RU" sz="2000" b="1" kern="15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R="19050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kern="0" dirty="0" smtClean="0">
                <a:latin typeface="Times New Roman"/>
                <a:ea typeface="Times New Roman"/>
              </a:rPr>
              <a:t>1.Изучить </a:t>
            </a:r>
            <a:r>
              <a:rPr lang="ru-RU" sz="2000" b="1" kern="0" dirty="0">
                <a:latin typeface="Times New Roman"/>
                <a:ea typeface="Times New Roman"/>
              </a:rPr>
              <a:t>нормативно-правовую базу лечения пациентов с </a:t>
            </a:r>
            <a:r>
              <a:rPr lang="ru-RU" sz="2000" b="1" kern="0" dirty="0" smtClean="0">
                <a:latin typeface="Times New Roman"/>
                <a:ea typeface="Times New Roman"/>
              </a:rPr>
              <a:t>гипотиреозом</a:t>
            </a:r>
            <a:endParaRPr lang="ru-RU" sz="2000" b="1" kern="150" dirty="0">
              <a:latin typeface="Times New Roman"/>
              <a:ea typeface="Times New Roman"/>
            </a:endParaRPr>
          </a:p>
          <a:p>
            <a:pPr marR="19050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kern="0" dirty="0" smtClean="0">
                <a:latin typeface="Times New Roman"/>
                <a:ea typeface="Times New Roman"/>
              </a:rPr>
              <a:t>2.Определить </a:t>
            </a:r>
            <a:r>
              <a:rPr lang="ru-RU" sz="2000" b="1" kern="0" dirty="0">
                <a:latin typeface="Times New Roman"/>
                <a:ea typeface="Times New Roman"/>
              </a:rPr>
              <a:t>проблемы пациентов с гипотиреозом</a:t>
            </a:r>
            <a:endParaRPr lang="ru-RU" sz="2000" b="1" kern="150" dirty="0">
              <a:latin typeface="Times New Roman"/>
              <a:ea typeface="Times New Roman"/>
            </a:endParaRPr>
          </a:p>
          <a:p>
            <a:pPr marR="19050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kern="0" dirty="0" smtClean="0">
                <a:latin typeface="Times New Roman"/>
                <a:ea typeface="Times New Roman"/>
              </a:rPr>
              <a:t>3.Изучить </a:t>
            </a:r>
            <a:r>
              <a:rPr lang="ru-RU" sz="2000" b="1" kern="0" dirty="0">
                <a:latin typeface="Times New Roman"/>
                <a:ea typeface="Times New Roman"/>
              </a:rPr>
              <a:t>технологии работы медицинской сестры с пациентами с гипотиреозом</a:t>
            </a:r>
            <a:endParaRPr lang="ru-RU" sz="2000" b="1" kern="150" dirty="0">
              <a:latin typeface="Times New Roman"/>
              <a:ea typeface="Times New Roman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fld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kern="0" dirty="0" smtClean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  <a:t>БАЗА ПРЕДДИПЛОМНОЙ ПРАКТИКИ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Федеральное бюджетное учреждение науки "Екатеринбургский медицинский научный центр профилактики и охраны здоровья рабочих промпредприятий" Федеральной службы по надзору в сфере защиты прав потребителей и благополучия человека (ФБУН ЕМНЦ ПОЗРПП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Екатеринбург) Екатеринбург, ул. Попова, д. 30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fld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kern="0" dirty="0" smtClean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  <a:t>СЕСТРИНСКАЯ ПОМОЩЬ ПАЦИЕНТУ </a:t>
            </a:r>
            <a:br>
              <a:rPr lang="ru-RU" sz="3200" b="1" kern="0" dirty="0" smtClean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</a:br>
            <a:r>
              <a:rPr lang="ru-RU" sz="3200" b="1" kern="0" dirty="0" smtClean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  <a:t>В АМБУЛАТОРНЫХ УСЛОВИЯХ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обучение пациентов с декомпенсированным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гипотиреозом (пациентов - 7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средний возраст – 58 лет, из них женщин – 6, мужчин - 1).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Анализ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причин декомпенсации гипотиреоза.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 пациента - неправильный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прием препарата (прием препарата после еды или меньше чем за 30 минут до завтрака; дробление дозы - часть перед завтраком, часть перед обедом; прием вместе с препаратами кальция или железа).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пациент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отказ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 приема препарата.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пациента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самостоятельное изменение дозы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препарата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увеличил дозу, 2 – уменьшили дозу.</a:t>
            </a:r>
          </a:p>
          <a:p>
            <a:pPr>
              <a:lnSpc>
                <a:spcPct val="150000"/>
              </a:lnSpc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fld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0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kern="0" dirty="0" smtClean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  <a:t>СЕСТРИНСКАЯ ПОМОЩЬ ПАЦИЕНТУ В АМБУЛАТОРНЫХ УСЛОВИЯХ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14116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онсультирование пациентов однократно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форме беседы в индивидуальном режиме в течение 20-30 минут.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пациентов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См. Памятку для пациентов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):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строении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щитовидной железы,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функции</a:t>
            </a:r>
            <a:r>
              <a:rPr lang="ru-RU" sz="20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тиреоидных</a:t>
            </a:r>
            <a:r>
              <a:rPr lang="ru-RU" sz="20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гормонов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причины заболевания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симптомы заболевания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адекватности заместительной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терапии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лечение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fld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8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kern="0" dirty="0" smtClean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  <a:t>СЕСТРИНСКАЯ ПОМОЩЬ ПАЦИЕНТУ </a:t>
            </a:r>
            <a:br>
              <a:rPr lang="ru-RU" sz="3200" b="1" kern="0" dirty="0" smtClean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</a:br>
            <a:r>
              <a:rPr lang="ru-RU" sz="3200" b="1" kern="0" dirty="0" smtClean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  <a:t>В АМБУЛАТОРНЫХ УСЛОВИЯХ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73352"/>
            <a:ext cx="5076056" cy="506801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рофилактика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состояния декомпенсации и развитии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гипотиреоидной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комы:</a:t>
            </a:r>
          </a:p>
          <a:p>
            <a:pPr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левотироксина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 в день, утром за 30 минут до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завтрака</a:t>
            </a:r>
          </a:p>
          <a:p>
            <a:pPr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ТТГ в крови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(определение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уровня ТТГ в крови - в период подбора дозы 1 раз в 4-8 недель, в период поддерживающей терапии 1 раз в 6 месяцев, по показаниям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чаще)</a:t>
            </a:r>
          </a:p>
          <a:p>
            <a:pPr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скрининговое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исследование уровня ТТГ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 всех взрослых в возрасте старше 35 лет с интервалом в 5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лет.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fld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44824"/>
            <a:ext cx="4038600" cy="207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&amp;Lcy;&amp;iecy;&amp;vcy;&amp;ocy;&amp;tcy;&amp;icy;&amp;rcy;&amp;ocy;&amp;kcy;&amp;scy;&amp;icy;&amp;n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952" y="4221088"/>
            <a:ext cx="3099048" cy="221360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4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Autofit/>
          </a:bodyPr>
          <a:lstStyle/>
          <a:p>
            <a:pPr marL="182880" lvl="0" indent="-182880">
              <a:spcBef>
                <a:spcPts val="0"/>
              </a:spcBef>
            </a:pPr>
            <a:r>
              <a:rPr lang="ru-RU" sz="3200" b="1" kern="0" dirty="0" smtClean="0">
                <a:solidFill>
                  <a:srgbClr val="C00000"/>
                </a:solidFill>
                <a:latin typeface="Times New Roman"/>
                <a:ea typeface="Andale Sans UI"/>
                <a:cs typeface="Tahoma"/>
              </a:rPr>
              <a:t>СЕСТРИНСКАЯ ПОМОЩЬ ПАЦИЕНТУ Н., 33 Г. В СТАЦИОНАРНЫХ УСЛОВИЯХ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Анамнез болезни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2204864"/>
            <a:ext cx="4572000" cy="453650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Clr>
                <a:srgbClr val="93A299"/>
              </a:buClr>
            </a:pPr>
            <a:r>
              <a:rPr lang="ru-RU" sz="18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2 года назад диагностирован </a:t>
            </a:r>
            <a:r>
              <a:rPr lang="ru-RU" sz="18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гипотиреоз, </a:t>
            </a:r>
            <a:r>
              <a:rPr lang="ru-RU" sz="18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лечение </a:t>
            </a:r>
            <a:r>
              <a:rPr lang="ru-RU" sz="1800" b="1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левотироксином</a:t>
            </a:r>
            <a:r>
              <a:rPr lang="ru-RU" sz="18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нерегулярное.</a:t>
            </a:r>
          </a:p>
          <a:p>
            <a:pPr lvl="0">
              <a:spcBef>
                <a:spcPts val="0"/>
              </a:spcBef>
              <a:buClr>
                <a:srgbClr val="93A299"/>
              </a:buClr>
            </a:pPr>
            <a:r>
              <a:rPr lang="ru-RU" sz="18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течение </a:t>
            </a:r>
            <a:r>
              <a:rPr lang="ru-RU" sz="18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месяца </a:t>
            </a:r>
            <a:r>
              <a:rPr lang="ru-RU" sz="1800" b="1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левотироксин</a:t>
            </a:r>
            <a:r>
              <a:rPr lang="ru-RU" sz="18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не принимал. </a:t>
            </a:r>
            <a:endParaRPr lang="ru-RU" sz="1800" b="1" dirty="0" smtClean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Clr>
                <a:srgbClr val="93A299"/>
              </a:buClr>
            </a:pPr>
            <a:r>
              <a:rPr lang="ru-RU" sz="18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После ОРЗ состояние </a:t>
            </a:r>
            <a:r>
              <a:rPr lang="ru-RU" sz="18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значительно ухудшилось (усилились общая слабость и сонливость</a:t>
            </a:r>
            <a:r>
              <a:rPr lang="ru-RU" sz="18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>
              <a:spcBef>
                <a:spcPts val="0"/>
              </a:spcBef>
              <a:buClr>
                <a:srgbClr val="93A299"/>
              </a:buClr>
            </a:pPr>
            <a:r>
              <a:rPr lang="ru-RU" sz="18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Жалобы: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резкая слабость,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апатия, 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сонливость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зябкость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запор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аппетита.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Объективные данные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644008" y="2204864"/>
            <a:ext cx="4499992" cy="46531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Резко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заторможен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не проявляет интереса к окружающему. Выражена сонливость. Речь и движения замедлены.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Лицо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одутловатое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(отёк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век,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щёк,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губ).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Живот увеличен в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объёме. 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Кожа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сухая, холодная, бледная с желтоватым оттенком.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Волосы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 голове, лице, в подмышечных ямках редкие.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Температура тела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35°С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ЧДД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- 14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минуту. Дыхание везикулярное, ослабленное. Пульс редкий, 50 в минуту, слабого наполнения. Артериальное давление 90/50 мм рт. ст.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fld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4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837</TotalTime>
  <Words>1004</Words>
  <Application>Microsoft Office PowerPoint</Application>
  <PresentationFormat>Экран (4:3)</PresentationFormat>
  <Paragraphs>160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Ясность</vt:lpstr>
      <vt:lpstr> ГБПОУ Свердловский областной медицинский колледж    СЕСТРИНСКАЯ ПОМОЩЬ  ПРИ ГИПОТИРЕОЗЕ дипломная работа</vt:lpstr>
      <vt:lpstr>АКТУАЛЬНОСТЬ ТЕМЫ</vt:lpstr>
      <vt:lpstr>АКТУАЛЬНОСТЬ ТЕМЫ</vt:lpstr>
      <vt:lpstr>Презентация PowerPoint</vt:lpstr>
      <vt:lpstr>БАЗА ПРЕДДИПЛОМНОЙ ПРАКТИКИ</vt:lpstr>
      <vt:lpstr>СЕСТРИНСКАЯ ПОМОЩЬ ПАЦИЕНТУ  В АМБУЛАТОРНЫХ УСЛОВИЯХ</vt:lpstr>
      <vt:lpstr>СЕСТРИНСКАЯ ПОМОЩЬ ПАЦИЕНТУ В АМБУЛАТОРНЫХ УСЛОВИЯХ</vt:lpstr>
      <vt:lpstr>СЕСТРИНСКАЯ ПОМОЩЬ ПАЦИЕНТУ  В АМБУЛАТОРНЫХ УСЛОВИЯХ</vt:lpstr>
      <vt:lpstr>СЕСТРИНСКАЯ ПОМОЩЬ ПАЦИЕНТУ Н., 33 Г. В СТАЦИОНАРНЫХ УСЛОВИЯХ</vt:lpstr>
      <vt:lpstr>СЕСТРИНСКАЯ ПОМОЩЬ ПАЦИЕНТУ Н., 33 Г.  В СТАЦИОНАРНЫХ УСЛОВИЯХ</vt:lpstr>
      <vt:lpstr>СЕСТРИНСКАЯ ПОМОЩЬ ПАЦИЕНТУ Н., 33 Г.  В СТАЦИОНАРНЫХ УСЛОВИЯХ</vt:lpstr>
      <vt:lpstr>СЕСТРИНСКАЯ ПОМОЩЬ ПАЦИЕНТУ Н., 33 Г.  В СТАЦИОНАРНЫХ УСЛОВИЯХ</vt:lpstr>
      <vt:lpstr>СЕСТРИНСКАЯ ПОМОЩЬ ПАЦИЕНТУ Н., 33 Г.  В СТАЦИОНАРНЫХ УСЛОВИЯХ</vt:lpstr>
      <vt:lpstr>СЕСТРИНСКАЯ ПОМОЩЬ ПАЦИЕНТУ Н., 33 Г.  В СТАЦИОНАРНЫХ УСЛОВИЯХ</vt:lpstr>
      <vt:lpstr>ВЫВОДЫ </vt:lpstr>
      <vt:lpstr> ГБПОУ Свердловский областной медицинский колледж    СЕСТРИНСКАЯ ПОМОЩЬ  ПРИ ГИПОТИРЕОЗЕ дипломная работа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участия в финале V национального чемпионата «Молодые профессионалы» (WSR)</dc:title>
  <dc:creator>User</dc:creator>
  <cp:lastModifiedBy>User</cp:lastModifiedBy>
  <cp:revision>43</cp:revision>
  <cp:lastPrinted>2017-06-09T11:18:46Z</cp:lastPrinted>
  <dcterms:created xsi:type="dcterms:W3CDTF">2017-05-25T10:23:29Z</dcterms:created>
  <dcterms:modified xsi:type="dcterms:W3CDTF">2017-06-09T11:21:00Z</dcterms:modified>
</cp:coreProperties>
</file>